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61" r:id="rId2"/>
    <p:sldId id="278" r:id="rId3"/>
    <p:sldId id="279" r:id="rId4"/>
    <p:sldId id="289" r:id="rId5"/>
    <p:sldId id="284" r:id="rId6"/>
    <p:sldId id="281" r:id="rId7"/>
    <p:sldId id="288" r:id="rId8"/>
    <p:sldId id="282" r:id="rId9"/>
    <p:sldId id="290" r:id="rId10"/>
    <p:sldId id="258" r:id="rId11"/>
    <p:sldId id="277" r:id="rId12"/>
  </p:sldIdLst>
  <p:sldSz cx="12192000" cy="6858000"/>
  <p:notesSz cx="12192000" cy="6858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39C559-E24D-4A6D-8588-11562590C6B5}" v="5" dt="2022-06-13T20:22:26.324"/>
    <p1510:client id="{DD432114-7375-4417-857F-EDB731901E99}" v="6" dt="2022-06-13T20:01:52.6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04CF0-A7DC-4A6D-BC8B-F9E47BD4CCC7}" type="datetimeFigureOut">
              <a:rPr lang="es-CL" smtClean="0"/>
              <a:t>08-04-2023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D0EE3-68CC-464A-BAA7-7F0786F5BC2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4613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D0EE3-68CC-464A-BAA7-7F0786F5BC28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3598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2852928" cy="685800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182880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182880" y="0"/>
                </a:lnTo>
                <a:lnTo>
                  <a:pt x="182880" y="6858000"/>
                </a:lnTo>
                <a:close/>
              </a:path>
            </a:pathLst>
          </a:custGeom>
          <a:solidFill>
            <a:srgbClr val="766C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4323079"/>
            <a:ext cx="1742439" cy="779780"/>
          </a:xfrm>
          <a:custGeom>
            <a:avLst/>
            <a:gdLst/>
            <a:ahLst/>
            <a:cxnLst/>
            <a:rect l="l" t="t" r="r" b="b"/>
            <a:pathLst>
              <a:path w="1742439" h="779779">
                <a:moveTo>
                  <a:pt x="1345692" y="779780"/>
                </a:moveTo>
                <a:lnTo>
                  <a:pt x="0" y="779780"/>
                </a:lnTo>
                <a:lnTo>
                  <a:pt x="0" y="0"/>
                </a:lnTo>
                <a:lnTo>
                  <a:pt x="1345692" y="0"/>
                </a:lnTo>
                <a:lnTo>
                  <a:pt x="1355344" y="762"/>
                </a:lnTo>
                <a:lnTo>
                  <a:pt x="1363345" y="2921"/>
                </a:lnTo>
                <a:lnTo>
                  <a:pt x="1369441" y="5969"/>
                </a:lnTo>
                <a:lnTo>
                  <a:pt x="1373886" y="9398"/>
                </a:lnTo>
                <a:lnTo>
                  <a:pt x="1378585" y="9398"/>
                </a:lnTo>
                <a:lnTo>
                  <a:pt x="1378585" y="14097"/>
                </a:lnTo>
                <a:lnTo>
                  <a:pt x="1734947" y="366395"/>
                </a:lnTo>
                <a:lnTo>
                  <a:pt x="1740281" y="377571"/>
                </a:lnTo>
                <a:lnTo>
                  <a:pt x="1741932" y="389255"/>
                </a:lnTo>
                <a:lnTo>
                  <a:pt x="1740281" y="400050"/>
                </a:lnTo>
                <a:lnTo>
                  <a:pt x="1734947" y="408686"/>
                </a:lnTo>
                <a:lnTo>
                  <a:pt x="1378585" y="765683"/>
                </a:lnTo>
                <a:lnTo>
                  <a:pt x="1373886" y="765683"/>
                </a:lnTo>
                <a:lnTo>
                  <a:pt x="1373886" y="770382"/>
                </a:lnTo>
                <a:lnTo>
                  <a:pt x="1369441" y="773811"/>
                </a:lnTo>
                <a:lnTo>
                  <a:pt x="1363345" y="776859"/>
                </a:lnTo>
                <a:lnTo>
                  <a:pt x="1355344" y="779018"/>
                </a:lnTo>
                <a:lnTo>
                  <a:pt x="1345692" y="779780"/>
                </a:lnTo>
                <a:close/>
              </a:path>
            </a:pathLst>
          </a:custGeom>
          <a:solidFill>
            <a:srgbClr val="A02C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42104" y="746505"/>
            <a:ext cx="390779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22575" y="1313814"/>
            <a:ext cx="6546849" cy="3989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7730" y="3914888"/>
            <a:ext cx="10363200" cy="1230630"/>
          </a:xfrm>
        </p:spPr>
        <p:txBody>
          <a:bodyPr/>
          <a:lstStyle/>
          <a:p>
            <a:pPr algn="ctr"/>
            <a:r>
              <a:rPr lang="es-ES" altLang="en-US" sz="4000" dirty="0"/>
              <a:t>1</a:t>
            </a:r>
            <a:r>
              <a:rPr lang="es-ES" altLang="en-US" sz="4000" dirty="0" smtClean="0"/>
              <a:t>° </a:t>
            </a:r>
            <a:r>
              <a:rPr lang="es-ES" altLang="en-US" sz="4000" dirty="0"/>
              <a:t>REUNION </a:t>
            </a:r>
            <a:br>
              <a:rPr lang="es-ES" altLang="en-US" sz="4000" dirty="0"/>
            </a:br>
            <a:r>
              <a:rPr lang="es-ES" altLang="en-US" sz="4000" dirty="0"/>
              <a:t>DELEGADOS BIENESTAR </a:t>
            </a:r>
            <a:endParaRPr lang="es-ES" altLang="en-US" sz="3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"/>
          </p:nvPr>
        </p:nvSpPr>
        <p:spPr>
          <a:xfrm>
            <a:off x="1905000" y="5466126"/>
            <a:ext cx="8534400" cy="461665"/>
          </a:xfrm>
        </p:spPr>
        <p:txBody>
          <a:bodyPr/>
          <a:lstStyle/>
          <a:p>
            <a:pPr algn="ctr"/>
            <a:r>
              <a:rPr lang="es-ES" altLang="en-US" sz="3000" dirty="0" smtClean="0"/>
              <a:t>12 de Abril de 2023</a:t>
            </a:r>
            <a:endParaRPr lang="es-ES" altLang="en-US" sz="3000" dirty="0"/>
          </a:p>
        </p:txBody>
      </p:sp>
      <p:grpSp>
        <p:nvGrpSpPr>
          <p:cNvPr id="4" name="object 3"/>
          <p:cNvGrpSpPr/>
          <p:nvPr/>
        </p:nvGrpSpPr>
        <p:grpSpPr>
          <a:xfrm>
            <a:off x="490727" y="187452"/>
            <a:ext cx="11367770" cy="1551940"/>
            <a:chOff x="490727" y="187452"/>
            <a:chExt cx="11367770" cy="1551940"/>
          </a:xfrm>
        </p:grpSpPr>
        <p:pic>
          <p:nvPicPr>
            <p:cNvPr id="5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0727" y="187452"/>
              <a:ext cx="1665732" cy="1551431"/>
            </a:xfrm>
            <a:prstGeom prst="rect">
              <a:avLst/>
            </a:prstGeom>
          </p:spPr>
        </p:pic>
        <p:pic>
          <p:nvPicPr>
            <p:cNvPr id="6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39171" y="187452"/>
              <a:ext cx="1719072" cy="1360932"/>
            </a:xfrm>
            <a:prstGeom prst="rect">
              <a:avLst/>
            </a:prstGeom>
          </p:spPr>
        </p:pic>
      </p:grpSp>
      <p:pic>
        <p:nvPicPr>
          <p:cNvPr id="8" name="Picture 2">
            <a:extLst>
              <a:ext uri="{FF2B5EF4-FFF2-40B4-BE49-F238E27FC236}">
                <a16:creationId xmlns:a16="http://schemas.microsoft.com/office/drawing/2014/main" xmlns="" id="{95537166-BF85-2A97-9179-8E7658EAA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399" y="86663"/>
            <a:ext cx="4013863" cy="3753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0" y="672275"/>
            <a:ext cx="8382000" cy="10592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s-ES" sz="3800" spc="-30" dirty="0"/>
              <a:t>APOYO </a:t>
            </a:r>
            <a:r>
              <a:rPr lang="es-ES" sz="3800" spc="-30" dirty="0" smtClean="0"/>
              <a:t>RIFAS </a:t>
            </a:r>
            <a:r>
              <a:rPr lang="es-ES" sz="3800" spc="-30" dirty="0"/>
              <a:t>A BENEFICIO</a:t>
            </a:r>
            <a:r>
              <a:rPr lang="es-ES" spc="-30" dirty="0"/>
              <a:t/>
            </a:r>
            <a:br>
              <a:rPr lang="es-ES" spc="-30" dirty="0"/>
            </a:br>
            <a:r>
              <a:rPr lang="es-ES" sz="3000" spc="-30" dirty="0" err="1" smtClean="0"/>
              <a:t>Nataly</a:t>
            </a:r>
            <a:r>
              <a:rPr lang="es-ES" sz="3000" spc="-30" dirty="0" smtClean="0"/>
              <a:t> Garrido y Familia </a:t>
            </a:r>
            <a:r>
              <a:rPr lang="es-ES" sz="3000" spc="-30" dirty="0" err="1" smtClean="0"/>
              <a:t>Leyton</a:t>
            </a:r>
            <a:r>
              <a:rPr lang="es-ES" sz="3000" spc="-30" dirty="0" smtClean="0"/>
              <a:t> </a:t>
            </a:r>
            <a:endParaRPr sz="3000" spc="-30" dirty="0"/>
          </a:p>
        </p:txBody>
      </p:sp>
      <p:grpSp>
        <p:nvGrpSpPr>
          <p:cNvPr id="3" name="object 3"/>
          <p:cNvGrpSpPr/>
          <p:nvPr/>
        </p:nvGrpSpPr>
        <p:grpSpPr>
          <a:xfrm>
            <a:off x="490727" y="187452"/>
            <a:ext cx="11367770" cy="1551940"/>
            <a:chOff x="490727" y="187452"/>
            <a:chExt cx="11367770" cy="155194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0727" y="187452"/>
              <a:ext cx="1665732" cy="155143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39171" y="187452"/>
              <a:ext cx="1719072" cy="1360932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1676400" y="1600200"/>
            <a:ext cx="10105643" cy="582274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3830" indent="0">
              <a:lnSpc>
                <a:spcPct val="100000"/>
              </a:lnSpc>
              <a:spcBef>
                <a:spcPts val="105"/>
              </a:spcBef>
              <a:buNone/>
              <a:tabLst>
                <a:tab pos="299085" algn="l"/>
              </a:tabLst>
            </a:pPr>
            <a:endParaRPr lang="es-CL" sz="1800" spc="-15" dirty="0">
              <a:sym typeface="+mn-ea"/>
            </a:endParaRPr>
          </a:p>
          <a:p>
            <a:pPr marL="449580" indent="-285750">
              <a:lnSpc>
                <a:spcPct val="100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299085" algn="l"/>
              </a:tabLst>
            </a:pPr>
            <a:r>
              <a:rPr lang="es-ES" sz="2600" dirty="0" smtClean="0">
                <a:latin typeface="Calibri" panose="020F0502020204030204"/>
                <a:cs typeface="Calibri" panose="020F0502020204030204"/>
              </a:rPr>
              <a:t>CEPAP aportará </a:t>
            </a:r>
            <a:r>
              <a:rPr lang="es-ES" sz="2600" dirty="0">
                <a:latin typeface="Calibri" panose="020F0502020204030204"/>
                <a:cs typeface="Calibri" panose="020F0502020204030204"/>
              </a:rPr>
              <a:t>con HORNO ELECTRICO, para el sorteo de </a:t>
            </a:r>
            <a:r>
              <a:rPr lang="es-ES" sz="2600" dirty="0" smtClean="0">
                <a:latin typeface="Calibri" panose="020F0502020204030204"/>
                <a:cs typeface="Calibri" panose="020F0502020204030204"/>
              </a:rPr>
              <a:t>cada una de las rifas. </a:t>
            </a:r>
          </a:p>
          <a:p>
            <a:pPr marL="163830">
              <a:lnSpc>
                <a:spcPct val="100000"/>
              </a:lnSpc>
              <a:spcBef>
                <a:spcPts val="105"/>
              </a:spcBef>
              <a:tabLst>
                <a:tab pos="299085" algn="l"/>
              </a:tabLst>
            </a:pPr>
            <a:r>
              <a:rPr lang="es-ES" sz="2600" dirty="0" smtClean="0">
                <a:latin typeface="Calibri" panose="020F0502020204030204"/>
                <a:cs typeface="Calibri" panose="020F0502020204030204"/>
              </a:rPr>
              <a:t> </a:t>
            </a:r>
            <a:endParaRPr lang="es-ES" sz="2600" dirty="0">
              <a:latin typeface="Calibri" panose="020F0502020204030204"/>
              <a:cs typeface="Calibri" panose="020F0502020204030204"/>
            </a:endParaRPr>
          </a:p>
          <a:p>
            <a:pPr marL="449580" indent="-285750">
              <a:lnSpc>
                <a:spcPct val="100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299085" algn="l"/>
              </a:tabLst>
            </a:pPr>
            <a:r>
              <a:rPr lang="es-ES" sz="2600" dirty="0"/>
              <a:t>Apoyo en </a:t>
            </a:r>
            <a:r>
              <a:rPr sz="2600" dirty="0" err="1">
                <a:latin typeface="Calibri" panose="020F0502020204030204"/>
                <a:cs typeface="Calibri" panose="020F0502020204030204"/>
              </a:rPr>
              <a:t>difundir</a:t>
            </a:r>
            <a:r>
              <a:rPr sz="2600" dirty="0">
                <a:latin typeface="Calibri" panose="020F0502020204030204"/>
                <a:cs typeface="Calibri" panose="020F0502020204030204"/>
              </a:rPr>
              <a:t> la </a:t>
            </a:r>
            <a:r>
              <a:rPr sz="2600" dirty="0" err="1">
                <a:latin typeface="Calibri" panose="020F0502020204030204"/>
                <a:cs typeface="Calibri" panose="020F0502020204030204"/>
              </a:rPr>
              <a:t>actividad</a:t>
            </a:r>
            <a:r>
              <a:rPr lang="es-ES" sz="2600" dirty="0"/>
              <a:t>, entrega de rifas en librería, facilitar </a:t>
            </a:r>
            <a:r>
              <a:rPr sz="2600" dirty="0" err="1">
                <a:latin typeface="Calibri" panose="020F0502020204030204"/>
                <a:cs typeface="Calibri" panose="020F0502020204030204"/>
              </a:rPr>
              <a:t>tómbola</a:t>
            </a:r>
            <a:r>
              <a:rPr sz="2600" dirty="0">
                <a:latin typeface="Calibri" panose="020F0502020204030204"/>
                <a:cs typeface="Calibri" panose="020F0502020204030204"/>
              </a:rPr>
              <a:t>, mesa y </a:t>
            </a:r>
            <a:r>
              <a:rPr sz="2600" dirty="0" err="1">
                <a:latin typeface="Calibri" panose="020F0502020204030204"/>
                <a:cs typeface="Calibri" panose="020F0502020204030204"/>
              </a:rPr>
              <a:t>parlante</a:t>
            </a:r>
            <a:r>
              <a:rPr lang="es-ES" sz="2600" dirty="0">
                <a:latin typeface="Calibri" panose="020F0502020204030204"/>
                <a:cs typeface="Calibri" panose="020F0502020204030204"/>
              </a:rPr>
              <a:t> para el día del sorteo.</a:t>
            </a:r>
            <a:endParaRPr sz="2600" dirty="0">
              <a:latin typeface="Calibri" panose="020F0502020204030204"/>
              <a:cs typeface="Calibri" panose="020F0502020204030204"/>
            </a:endParaRPr>
          </a:p>
          <a:p>
            <a:pPr marL="163830" indent="0">
              <a:lnSpc>
                <a:spcPct val="100000"/>
              </a:lnSpc>
              <a:spcBef>
                <a:spcPts val="105"/>
              </a:spcBef>
              <a:buNone/>
              <a:tabLst>
                <a:tab pos="299085" algn="l"/>
              </a:tabLst>
            </a:pPr>
            <a:endParaRPr sz="2600" dirty="0">
              <a:latin typeface="Calibri" panose="020F0502020204030204"/>
              <a:cs typeface="Calibri" panose="020F0502020204030204"/>
            </a:endParaRPr>
          </a:p>
          <a:p>
            <a:pPr marL="449580" indent="-285750" algn="just">
              <a:lnSpc>
                <a:spcPct val="100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299085" algn="l"/>
              </a:tabLst>
            </a:pPr>
            <a:r>
              <a:rPr lang="es-ES" sz="2600" dirty="0">
                <a:latin typeface="Calibri" panose="020F0502020204030204"/>
                <a:cs typeface="Calibri" panose="020F0502020204030204"/>
              </a:rPr>
              <a:t>La </a:t>
            </a:r>
            <a:r>
              <a:rPr sz="2600" dirty="0" err="1">
                <a:latin typeface="Calibri" panose="020F0502020204030204"/>
                <a:cs typeface="Calibri" panose="020F0502020204030204"/>
              </a:rPr>
              <a:t>organización</a:t>
            </a:r>
            <a:r>
              <a:rPr lang="es-ES" sz="2600" dirty="0">
                <a:latin typeface="Calibri" panose="020F0502020204030204"/>
                <a:cs typeface="Calibri" panose="020F0502020204030204"/>
              </a:rPr>
              <a:t>, recaudación de dinero de la rifa y sorteo, lo gestiona directamente el curso que lleva a cabo la actividad a través de su directiva o apoderados a cargo. </a:t>
            </a:r>
            <a:endParaRPr lang="es-ES" sz="2600" dirty="0" smtClean="0">
              <a:latin typeface="Calibri" panose="020F0502020204030204"/>
              <a:cs typeface="Calibri" panose="020F0502020204030204"/>
            </a:endParaRPr>
          </a:p>
          <a:p>
            <a:pPr marL="449580" indent="-285750" algn="just">
              <a:lnSpc>
                <a:spcPct val="100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299085" algn="l"/>
              </a:tabLst>
            </a:pPr>
            <a:endParaRPr lang="es-ES" sz="2600" dirty="0"/>
          </a:p>
          <a:p>
            <a:pPr marL="449580" indent="-285750" algn="just">
              <a:lnSpc>
                <a:spcPct val="10000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299085" algn="l"/>
              </a:tabLst>
            </a:pPr>
            <a:r>
              <a:rPr lang="es-ES" sz="2600" dirty="0" smtClean="0">
                <a:latin typeface="Calibri" panose="020F0502020204030204"/>
                <a:cs typeface="Calibri" panose="020F0502020204030204"/>
              </a:rPr>
              <a:t>Los organizadores de las rifas entregan el resumen de lo que se aportará al apoderado. </a:t>
            </a:r>
            <a:endParaRPr sz="2600" dirty="0">
              <a:latin typeface="Calibri" panose="020F0502020204030204"/>
              <a:cs typeface="Calibri" panose="020F0502020204030204"/>
            </a:endParaRPr>
          </a:p>
          <a:p>
            <a:pPr marL="163830" indent="0">
              <a:lnSpc>
                <a:spcPct val="100000"/>
              </a:lnSpc>
              <a:spcBef>
                <a:spcPts val="105"/>
              </a:spcBef>
              <a:buNone/>
              <a:tabLst>
                <a:tab pos="299085" algn="l"/>
              </a:tabLst>
            </a:pPr>
            <a:endParaRPr spc="-75" dirty="0"/>
          </a:p>
          <a:p>
            <a:pPr marL="163830" indent="0">
              <a:lnSpc>
                <a:spcPct val="100000"/>
              </a:lnSpc>
              <a:spcBef>
                <a:spcPts val="105"/>
              </a:spcBef>
              <a:buNone/>
              <a:tabLst>
                <a:tab pos="299085" algn="l"/>
              </a:tabLst>
            </a:pPr>
            <a:endParaRPr lang="es-CL" spc="-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600" y="122555"/>
            <a:ext cx="7434580" cy="1120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s-ES" spc="-30" dirty="0"/>
              <a:t/>
            </a:r>
            <a:br>
              <a:rPr lang="es-ES" spc="-30" dirty="0"/>
            </a:br>
            <a:r>
              <a:rPr spc="-30" dirty="0"/>
              <a:t/>
            </a:r>
            <a:br>
              <a:rPr spc="-30" dirty="0"/>
            </a:br>
            <a:endParaRPr spc="-30" dirty="0"/>
          </a:p>
        </p:txBody>
      </p:sp>
      <p:grpSp>
        <p:nvGrpSpPr>
          <p:cNvPr id="3" name="object 3"/>
          <p:cNvGrpSpPr/>
          <p:nvPr/>
        </p:nvGrpSpPr>
        <p:grpSpPr>
          <a:xfrm>
            <a:off x="490727" y="187452"/>
            <a:ext cx="11367770" cy="1551940"/>
            <a:chOff x="490727" y="187452"/>
            <a:chExt cx="11367770" cy="155194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0727" y="187452"/>
              <a:ext cx="1665732" cy="155143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39171" y="187452"/>
              <a:ext cx="1719072" cy="1360932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2837180" y="1524000"/>
            <a:ext cx="6530975" cy="9328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3830" indent="0">
              <a:lnSpc>
                <a:spcPct val="100000"/>
              </a:lnSpc>
              <a:spcBef>
                <a:spcPts val="105"/>
              </a:spcBef>
              <a:buNone/>
              <a:tabLst>
                <a:tab pos="299085" algn="l"/>
              </a:tabLst>
            </a:pPr>
            <a:endParaRPr lang="es-CL" sz="1800" spc="-15" dirty="0">
              <a:sym typeface="+mn-ea"/>
            </a:endParaRPr>
          </a:p>
          <a:p>
            <a:pPr marL="163830" indent="0">
              <a:lnSpc>
                <a:spcPct val="100000"/>
              </a:lnSpc>
              <a:spcBef>
                <a:spcPts val="105"/>
              </a:spcBef>
              <a:buNone/>
              <a:tabLst>
                <a:tab pos="299085" algn="l"/>
              </a:tabLst>
            </a:pPr>
            <a:endParaRPr spc="-75" dirty="0"/>
          </a:p>
          <a:p>
            <a:pPr marL="163830" indent="0">
              <a:lnSpc>
                <a:spcPct val="100000"/>
              </a:lnSpc>
              <a:spcBef>
                <a:spcPts val="105"/>
              </a:spcBef>
              <a:buNone/>
              <a:tabLst>
                <a:tab pos="299085" algn="l"/>
              </a:tabLst>
            </a:pPr>
            <a:endParaRPr lang="es-CL" spc="-5" dirty="0"/>
          </a:p>
        </p:txBody>
      </p:sp>
      <p:sp>
        <p:nvSpPr>
          <p:cNvPr id="9" name="Cuadro de texto 8"/>
          <p:cNvSpPr txBox="1"/>
          <p:nvPr/>
        </p:nvSpPr>
        <p:spPr>
          <a:xfrm>
            <a:off x="1964690" y="2286000"/>
            <a:ext cx="826262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altLang="en-US" sz="3800" b="1" dirty="0"/>
              <a:t>GRACIAS POR SU APOYO </a:t>
            </a:r>
          </a:p>
          <a:p>
            <a:pPr algn="ctr"/>
            <a:endParaRPr lang="es-ES" altLang="en-US" sz="3800" dirty="0"/>
          </a:p>
          <a:p>
            <a:pPr algn="ctr"/>
            <a:r>
              <a:rPr lang="es-ES" altLang="en-US" sz="3800" dirty="0"/>
              <a:t>ES FUNDAMENTAL PARA AL DESARROLO DE NUESTRAS ACTIVIDADES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35507" y="982824"/>
            <a:ext cx="10363200" cy="615553"/>
          </a:xfrm>
        </p:spPr>
        <p:txBody>
          <a:bodyPr/>
          <a:lstStyle/>
          <a:p>
            <a:pPr algn="ctr"/>
            <a:r>
              <a:rPr lang="es-ES" altLang="en-US" sz="4000" dirty="0"/>
              <a:t>Temario</a:t>
            </a:r>
            <a:endParaRPr lang="es-ES" altLang="en-US" sz="3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"/>
          </p:nvPr>
        </p:nvSpPr>
        <p:spPr>
          <a:xfrm>
            <a:off x="1828800" y="2044005"/>
            <a:ext cx="8534400" cy="3693319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s-ES" altLang="en-US" sz="3000" dirty="0" smtClean="0"/>
              <a:t>Función de Equipo de Bienestar</a:t>
            </a:r>
            <a:endParaRPr lang="es-ES" altLang="en-US" sz="3000" dirty="0"/>
          </a:p>
          <a:p>
            <a:pPr marL="514350" indent="-514350" algn="l">
              <a:buAutoNum type="arabicPeriod"/>
            </a:pPr>
            <a:r>
              <a:rPr lang="es-ES" altLang="en-US" sz="3000" dirty="0" smtClean="0"/>
              <a:t>Financiamiento de Bienestar</a:t>
            </a:r>
            <a:endParaRPr lang="es-ES" altLang="en-US" sz="3000" dirty="0"/>
          </a:p>
          <a:p>
            <a:pPr marL="514350" indent="-514350" algn="l">
              <a:buAutoNum type="arabicPeriod"/>
            </a:pPr>
            <a:r>
              <a:rPr lang="es-ES" altLang="en-US" sz="3000" dirty="0" err="1" smtClean="0"/>
              <a:t>Kiosko</a:t>
            </a:r>
            <a:r>
              <a:rPr lang="es-ES" altLang="en-US" sz="3000" dirty="0" smtClean="0"/>
              <a:t> de Bienestar</a:t>
            </a:r>
            <a:endParaRPr lang="es-ES" altLang="en-US" sz="3000" dirty="0"/>
          </a:p>
          <a:p>
            <a:pPr marL="514350" indent="-514350" algn="l">
              <a:buAutoNum type="arabicPeriod"/>
            </a:pPr>
            <a:r>
              <a:rPr lang="es-ES" altLang="en-US" sz="3000" dirty="0"/>
              <a:t>Calendario </a:t>
            </a:r>
            <a:r>
              <a:rPr lang="es-ES" altLang="en-US" sz="3000" dirty="0" err="1" smtClean="0"/>
              <a:t>Kiosko</a:t>
            </a:r>
            <a:r>
              <a:rPr lang="es-ES" altLang="en-US" sz="3000" dirty="0" smtClean="0"/>
              <a:t> de Bienestar</a:t>
            </a:r>
          </a:p>
          <a:p>
            <a:pPr marL="514350" indent="-514350" algn="l">
              <a:buAutoNum type="arabicPeriod"/>
            </a:pPr>
            <a:r>
              <a:rPr lang="es-ES" altLang="en-US" sz="3000" dirty="0" smtClean="0"/>
              <a:t>Rifa de Bienestar</a:t>
            </a:r>
          </a:p>
          <a:p>
            <a:pPr marL="514350" indent="-514350" algn="l">
              <a:buAutoNum type="arabicPeriod"/>
            </a:pPr>
            <a:r>
              <a:rPr lang="es-ES" altLang="en-US" sz="3000" dirty="0" smtClean="0"/>
              <a:t>Stand </a:t>
            </a:r>
            <a:r>
              <a:rPr lang="es-ES" altLang="en-US" sz="3000" dirty="0" smtClean="0"/>
              <a:t>en peña </a:t>
            </a:r>
            <a:endParaRPr lang="es-ES" altLang="en-US" sz="3000" dirty="0"/>
          </a:p>
          <a:p>
            <a:pPr marL="514350" indent="-514350" algn="l">
              <a:buFontTx/>
              <a:buAutoNum type="arabicPeriod"/>
            </a:pPr>
            <a:r>
              <a:rPr lang="es-ES" altLang="en-US" sz="3000" dirty="0"/>
              <a:t>Apoyo Rifa a Beneficio </a:t>
            </a:r>
            <a:r>
              <a:rPr lang="es-ES" altLang="en-US" sz="3000" dirty="0" smtClean="0"/>
              <a:t>de </a:t>
            </a:r>
            <a:r>
              <a:rPr lang="es-ES" altLang="en-US" sz="3000" dirty="0" err="1" smtClean="0"/>
              <a:t>Nataly</a:t>
            </a:r>
            <a:r>
              <a:rPr lang="es-ES" altLang="en-US" sz="3000" dirty="0" smtClean="0"/>
              <a:t> Garrido y Familia </a:t>
            </a:r>
            <a:r>
              <a:rPr lang="es-ES" altLang="en-US" sz="3000" dirty="0" err="1" smtClean="0"/>
              <a:t>Leyton</a:t>
            </a:r>
            <a:r>
              <a:rPr lang="es-ES" altLang="en-US" sz="3000" dirty="0" smtClean="0"/>
              <a:t> </a:t>
            </a:r>
            <a:r>
              <a:rPr lang="es-ES" altLang="en-US" sz="3000" dirty="0" err="1" smtClean="0"/>
              <a:t>Monsalves</a:t>
            </a:r>
            <a:endParaRPr lang="es-ES" altLang="en-US" sz="3000" dirty="0"/>
          </a:p>
        </p:txBody>
      </p:sp>
      <p:grpSp>
        <p:nvGrpSpPr>
          <p:cNvPr id="4" name="object 3"/>
          <p:cNvGrpSpPr/>
          <p:nvPr/>
        </p:nvGrpSpPr>
        <p:grpSpPr>
          <a:xfrm>
            <a:off x="490727" y="187452"/>
            <a:ext cx="11367770" cy="1551940"/>
            <a:chOff x="490727" y="187452"/>
            <a:chExt cx="11367770" cy="1551940"/>
          </a:xfrm>
        </p:grpSpPr>
        <p:pic>
          <p:nvPicPr>
            <p:cNvPr id="5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0727" y="187452"/>
              <a:ext cx="1665732" cy="1551431"/>
            </a:xfrm>
            <a:prstGeom prst="rect">
              <a:avLst/>
            </a:prstGeom>
          </p:spPr>
        </p:pic>
        <p:pic>
          <p:nvPicPr>
            <p:cNvPr id="6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39171" y="187452"/>
              <a:ext cx="1719072" cy="13609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963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90600" y="963167"/>
            <a:ext cx="10363200" cy="584775"/>
          </a:xfrm>
        </p:spPr>
        <p:txBody>
          <a:bodyPr/>
          <a:lstStyle/>
          <a:p>
            <a:pPr algn="ctr"/>
            <a:r>
              <a:rPr lang="es-ES" altLang="en-US" sz="3800" dirty="0" smtClean="0"/>
              <a:t>1. Función </a:t>
            </a:r>
            <a:r>
              <a:rPr lang="es-ES" altLang="en-US" sz="3800" dirty="0" smtClean="0"/>
              <a:t>de Equipo de Bienestar </a:t>
            </a:r>
            <a:endParaRPr lang="es-ES" altLang="en-US" sz="3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"/>
          </p:nvPr>
        </p:nvSpPr>
        <p:spPr>
          <a:xfrm>
            <a:off x="1752600" y="1738883"/>
            <a:ext cx="10668000" cy="4985980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s-ES" altLang="en-US" sz="2800" dirty="0" smtClean="0"/>
              <a:t>Apoyar a </a:t>
            </a:r>
            <a:r>
              <a:rPr lang="es-ES" altLang="en-US" sz="2800" dirty="0"/>
              <a:t>los apoderados (o familias) </a:t>
            </a:r>
            <a:r>
              <a:rPr lang="es-ES" altLang="en-US" sz="2800" dirty="0" smtClean="0"/>
              <a:t>entregando:  </a:t>
            </a:r>
          </a:p>
          <a:p>
            <a:pPr marL="914400" lvl="1" indent="-457200" algn="l">
              <a:buFontTx/>
              <a:buChar char="-"/>
            </a:pPr>
            <a:r>
              <a:rPr lang="es-ES" altLang="en-US" sz="2600" dirty="0" smtClean="0"/>
              <a:t>Aportes económicos para familias que requieren una ayuda urgente.</a:t>
            </a:r>
          </a:p>
          <a:p>
            <a:pPr marL="914400" lvl="1" indent="-457200" algn="l">
              <a:buFontTx/>
              <a:buChar char="-"/>
            </a:pPr>
            <a:r>
              <a:rPr lang="es-ES" altLang="en-US" sz="2600" dirty="0" smtClean="0"/>
              <a:t>Aportes de cuota mortuoria ante fallecimiento de apoderado (padre/ madre) o alumno. Este año, CE</a:t>
            </a:r>
            <a:r>
              <a:rPr lang="es-ES" altLang="en-US" sz="2600" dirty="0"/>
              <a:t>PAP ha entregado 2 aportes de cuotas mortuorias de 5UF. </a:t>
            </a:r>
            <a:endParaRPr lang="es-ES" altLang="en-US" sz="2600" dirty="0" smtClean="0"/>
          </a:p>
          <a:p>
            <a:pPr marL="914400" lvl="1" indent="-457200" algn="l">
              <a:buFontTx/>
              <a:buChar char="-"/>
            </a:pPr>
            <a:r>
              <a:rPr lang="es-ES" altLang="en-US" sz="2600" dirty="0" smtClean="0"/>
              <a:t>Aportes para devolución de costo de medicamentos.</a:t>
            </a:r>
          </a:p>
          <a:p>
            <a:pPr marL="914400" lvl="1" indent="-457200" algn="l">
              <a:buFontTx/>
              <a:buChar char="-"/>
            </a:pPr>
            <a:r>
              <a:rPr lang="es-ES" altLang="en-US" sz="2600" dirty="0" smtClean="0"/>
              <a:t>Aportes de premios para rifas solidarias.</a:t>
            </a:r>
            <a:endParaRPr lang="es-ES" altLang="en-US" sz="2600" dirty="0"/>
          </a:p>
          <a:p>
            <a:pPr marL="514350" indent="-514350" algn="l">
              <a:buAutoNum type="arabicPeriod"/>
            </a:pPr>
            <a:r>
              <a:rPr lang="es-ES" altLang="en-US" sz="2800" dirty="0"/>
              <a:t>Los aportes entregados a apoderados son evaluados por equipo de CEPAP y se pide apoyo de la dirección. </a:t>
            </a:r>
          </a:p>
          <a:p>
            <a:pPr marL="514350" indent="-514350" algn="l">
              <a:buAutoNum type="arabicPeriod"/>
            </a:pPr>
            <a:r>
              <a:rPr lang="es-ES" altLang="en-US" sz="2800" dirty="0"/>
              <a:t>Tope máximo de aporte </a:t>
            </a:r>
            <a:r>
              <a:rPr lang="es-ES" altLang="en-US" sz="2800" dirty="0" smtClean="0"/>
              <a:t>económico $70.000</a:t>
            </a:r>
          </a:p>
          <a:p>
            <a:pPr marL="514350" indent="-514350" algn="l">
              <a:buAutoNum type="arabicPeriod"/>
            </a:pPr>
            <a:r>
              <a:rPr lang="es-ES" altLang="en-US" sz="2800" dirty="0" smtClean="0"/>
              <a:t>Atención de </a:t>
            </a:r>
            <a:r>
              <a:rPr lang="es-ES" altLang="en-US" sz="2800" dirty="0" err="1" smtClean="0"/>
              <a:t>kiosko</a:t>
            </a:r>
            <a:r>
              <a:rPr lang="es-ES" altLang="en-US" sz="2800" dirty="0" smtClean="0"/>
              <a:t> de Bienestar</a:t>
            </a:r>
          </a:p>
          <a:p>
            <a:pPr algn="l"/>
            <a:r>
              <a:rPr lang="es-ES" altLang="en-US" sz="2800" b="1" i="1" dirty="0" smtClean="0"/>
              <a:t>* </a:t>
            </a:r>
            <a:r>
              <a:rPr lang="es-ES" altLang="en-US" sz="2800" b="1" i="1" dirty="0"/>
              <a:t>Las </a:t>
            </a:r>
            <a:r>
              <a:rPr lang="es-ES" altLang="en-US" sz="2800" b="1" i="1" dirty="0">
                <a:solidFill>
                  <a:srgbClr val="FF0000"/>
                </a:solidFill>
              </a:rPr>
              <a:t>becas de escolaridad </a:t>
            </a:r>
            <a:r>
              <a:rPr lang="es-ES" altLang="en-US" sz="2800" b="1" i="1" dirty="0"/>
              <a:t>las entrega directamente el </a:t>
            </a:r>
            <a:r>
              <a:rPr lang="es-ES" altLang="en-US" sz="2800" b="1" i="1" dirty="0">
                <a:solidFill>
                  <a:srgbClr val="FF0000"/>
                </a:solidFill>
              </a:rPr>
              <a:t>colegio </a:t>
            </a:r>
          </a:p>
        </p:txBody>
      </p:sp>
      <p:grpSp>
        <p:nvGrpSpPr>
          <p:cNvPr id="4" name="object 3"/>
          <p:cNvGrpSpPr/>
          <p:nvPr/>
        </p:nvGrpSpPr>
        <p:grpSpPr>
          <a:xfrm>
            <a:off x="490727" y="187452"/>
            <a:ext cx="11367770" cy="1551940"/>
            <a:chOff x="490727" y="187452"/>
            <a:chExt cx="11367770" cy="1551940"/>
          </a:xfrm>
        </p:grpSpPr>
        <p:pic>
          <p:nvPicPr>
            <p:cNvPr id="5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0727" y="187452"/>
              <a:ext cx="1665732" cy="1551431"/>
            </a:xfrm>
            <a:prstGeom prst="rect">
              <a:avLst/>
            </a:prstGeom>
          </p:spPr>
        </p:pic>
        <p:pic>
          <p:nvPicPr>
            <p:cNvPr id="6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39171" y="187452"/>
              <a:ext cx="1719072" cy="13609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912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90600" y="963167"/>
            <a:ext cx="10363200" cy="584775"/>
          </a:xfrm>
        </p:spPr>
        <p:txBody>
          <a:bodyPr/>
          <a:lstStyle/>
          <a:p>
            <a:pPr algn="ctr"/>
            <a:r>
              <a:rPr lang="es-ES" altLang="en-US" sz="3800" dirty="0" smtClean="0"/>
              <a:t>2. Financiamiento </a:t>
            </a:r>
            <a:r>
              <a:rPr lang="es-ES" altLang="en-US" sz="3800" dirty="0" smtClean="0"/>
              <a:t>Bienestar</a:t>
            </a:r>
            <a:endParaRPr lang="es-ES" altLang="en-US" sz="3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"/>
          </p:nvPr>
        </p:nvSpPr>
        <p:spPr>
          <a:xfrm>
            <a:off x="1524000" y="1720751"/>
            <a:ext cx="10668000" cy="2646878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s-ES" altLang="en-US" sz="2800" dirty="0" smtClean="0"/>
              <a:t>Aporte anual por curso $30.000.- </a:t>
            </a:r>
          </a:p>
          <a:p>
            <a:pPr marL="514350" indent="-514350" algn="l">
              <a:buAutoNum type="arabicPeriod"/>
            </a:pPr>
            <a:r>
              <a:rPr lang="es-ES" altLang="en-US" sz="2800" dirty="0" smtClean="0"/>
              <a:t>Aporte por curso para premio rifa $10.000.-</a:t>
            </a:r>
          </a:p>
          <a:p>
            <a:pPr marL="514350" indent="-514350" algn="l">
              <a:buAutoNum type="arabicPeriod"/>
            </a:pPr>
            <a:r>
              <a:rPr lang="es-ES" altLang="en-US" sz="2800" dirty="0" smtClean="0"/>
              <a:t>Atención del </a:t>
            </a:r>
            <a:r>
              <a:rPr lang="es-ES" altLang="en-US" sz="2800" dirty="0" err="1" smtClean="0"/>
              <a:t>kiosko</a:t>
            </a:r>
            <a:r>
              <a:rPr lang="es-ES" altLang="en-US" sz="2800" dirty="0" smtClean="0"/>
              <a:t> de Bienestar de acuerdo a calendario. </a:t>
            </a:r>
          </a:p>
          <a:p>
            <a:pPr marL="514350" indent="-514350" algn="l">
              <a:buAutoNum type="arabicPeriod"/>
            </a:pPr>
            <a:r>
              <a:rPr lang="es-ES" altLang="en-US" sz="2800" dirty="0" smtClean="0"/>
              <a:t>Venta de rifa de bienestar  (por familia) </a:t>
            </a:r>
            <a:endParaRPr lang="es-ES" altLang="en-US" sz="3000" dirty="0"/>
          </a:p>
          <a:p>
            <a:pPr marL="514350" indent="-514350" algn="l">
              <a:buAutoNum type="arabicPeriod"/>
            </a:pPr>
            <a:endParaRPr lang="es-ES" altLang="en-US" sz="3000" dirty="0"/>
          </a:p>
          <a:p>
            <a:pPr lvl="1" algn="l"/>
            <a:endParaRPr lang="es-ES" altLang="en-US" sz="2800" b="1" i="1" dirty="0"/>
          </a:p>
        </p:txBody>
      </p:sp>
      <p:grpSp>
        <p:nvGrpSpPr>
          <p:cNvPr id="4" name="object 3"/>
          <p:cNvGrpSpPr/>
          <p:nvPr/>
        </p:nvGrpSpPr>
        <p:grpSpPr>
          <a:xfrm>
            <a:off x="490727" y="187452"/>
            <a:ext cx="11367770" cy="1551940"/>
            <a:chOff x="490727" y="187452"/>
            <a:chExt cx="11367770" cy="1551940"/>
          </a:xfrm>
        </p:grpSpPr>
        <p:pic>
          <p:nvPicPr>
            <p:cNvPr id="5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0727" y="187452"/>
              <a:ext cx="1665732" cy="1551431"/>
            </a:xfrm>
            <a:prstGeom prst="rect">
              <a:avLst/>
            </a:prstGeom>
          </p:spPr>
        </p:pic>
        <p:pic>
          <p:nvPicPr>
            <p:cNvPr id="6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39171" y="187452"/>
              <a:ext cx="1719072" cy="13609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5735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"/>
          </p:nvPr>
        </p:nvSpPr>
        <p:spPr>
          <a:xfrm>
            <a:off x="1355016" y="1724380"/>
            <a:ext cx="10227384" cy="461665"/>
          </a:xfrm>
        </p:spPr>
        <p:txBody>
          <a:bodyPr/>
          <a:lstStyle/>
          <a:p>
            <a:pPr algn="l"/>
            <a:r>
              <a:rPr lang="es-ES" altLang="en-US" sz="3000" dirty="0"/>
              <a:t> </a:t>
            </a:r>
          </a:p>
        </p:txBody>
      </p:sp>
      <p:grpSp>
        <p:nvGrpSpPr>
          <p:cNvPr id="4" name="object 3"/>
          <p:cNvGrpSpPr/>
          <p:nvPr/>
        </p:nvGrpSpPr>
        <p:grpSpPr>
          <a:xfrm>
            <a:off x="490727" y="160157"/>
            <a:ext cx="11167873" cy="1363843"/>
            <a:chOff x="490727" y="187452"/>
            <a:chExt cx="11367770" cy="1551940"/>
          </a:xfrm>
        </p:grpSpPr>
        <p:pic>
          <p:nvPicPr>
            <p:cNvPr id="5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0727" y="187452"/>
              <a:ext cx="1665732" cy="1551431"/>
            </a:xfrm>
            <a:prstGeom prst="rect">
              <a:avLst/>
            </a:prstGeom>
          </p:spPr>
        </p:pic>
        <p:pic>
          <p:nvPicPr>
            <p:cNvPr id="6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39171" y="187452"/>
              <a:ext cx="1719072" cy="1360932"/>
            </a:xfrm>
            <a:prstGeom prst="rect">
              <a:avLst/>
            </a:prstGeom>
          </p:spPr>
        </p:pic>
      </p:grpSp>
      <p:sp>
        <p:nvSpPr>
          <p:cNvPr id="10" name="Subtítulo 2">
            <a:extLst>
              <a:ext uri="{FF2B5EF4-FFF2-40B4-BE49-F238E27FC236}">
                <a16:creationId xmlns:a16="http://schemas.microsoft.com/office/drawing/2014/main" xmlns="" id="{B44F27DA-1E1C-722C-0CBA-5C75BBB3C44A}"/>
              </a:ext>
            </a:extLst>
          </p:cNvPr>
          <p:cNvSpPr txBox="1">
            <a:spLocks/>
          </p:cNvSpPr>
          <p:nvPr/>
        </p:nvSpPr>
        <p:spPr>
          <a:xfrm>
            <a:off x="1355016" y="1524000"/>
            <a:ext cx="10836984" cy="5124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000" b="0" i="0">
                <a:solidFill>
                  <a:schemeClr val="tx1"/>
                </a:solidFill>
                <a:latin typeface="Calibri" panose="020F0502020204030204"/>
                <a:ea typeface="+mn-ea"/>
                <a:cs typeface="Calibri" panose="020F0502020204030204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altLang="en-US" sz="2800" kern="0" dirty="0"/>
              <a:t>Atención </a:t>
            </a:r>
            <a:r>
              <a:rPr lang="es-ES" altLang="en-US" sz="2800" kern="0" dirty="0" err="1"/>
              <a:t>Kiosko</a:t>
            </a:r>
            <a:r>
              <a:rPr lang="es-ES" altLang="en-US" sz="2800" kern="0" dirty="0"/>
              <a:t> una vez al año </a:t>
            </a:r>
            <a:r>
              <a:rPr lang="es-ES" altLang="en-US" sz="2800" kern="0" dirty="0" smtClean="0"/>
              <a:t>por curso de </a:t>
            </a:r>
            <a:r>
              <a:rPr lang="es-ES" altLang="en-US" sz="2800" kern="0" dirty="0"/>
              <a:t>acuerdo a </a:t>
            </a:r>
            <a:r>
              <a:rPr lang="es-ES" altLang="en-US" sz="2800" kern="0" dirty="0" smtClean="0"/>
              <a:t>calendario.</a:t>
            </a:r>
            <a:endParaRPr lang="es-ES" altLang="en-US" sz="2800" kern="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s-ES" altLang="en-US" sz="2800" kern="0" dirty="0"/>
              <a:t>Aporte de productos solicitados por curso el día de atención de </a:t>
            </a:r>
            <a:r>
              <a:rPr lang="es-ES" altLang="en-US" sz="2800" kern="0" dirty="0" err="1" smtClean="0"/>
              <a:t>kiosko</a:t>
            </a:r>
            <a:r>
              <a:rPr lang="es-ES" altLang="en-US" sz="2800" kern="0" dirty="0" smtClean="0"/>
              <a:t>.</a:t>
            </a:r>
            <a:endParaRPr lang="es-ES" altLang="en-US" sz="2800" kern="0" dirty="0"/>
          </a:p>
          <a:p>
            <a:pPr marL="514350" indent="-514350" algn="l">
              <a:buFontTx/>
              <a:buAutoNum type="arabicPeriod"/>
            </a:pPr>
            <a:endParaRPr lang="es-ES" altLang="en-US" sz="3000" kern="0" dirty="0"/>
          </a:p>
          <a:p>
            <a:pPr marL="514350" indent="-514350" algn="l">
              <a:buFontTx/>
              <a:buAutoNum type="arabicPeriod"/>
            </a:pPr>
            <a:endParaRPr lang="es-ES" altLang="en-US" sz="3000" kern="0" dirty="0"/>
          </a:p>
          <a:p>
            <a:pPr marL="514350" indent="-514350" algn="l">
              <a:buFontTx/>
              <a:buAutoNum type="arabicPeriod"/>
            </a:pPr>
            <a:endParaRPr lang="es-ES" altLang="en-US" sz="3000" kern="0" dirty="0"/>
          </a:p>
          <a:p>
            <a:pPr marL="514350" indent="-514350" algn="l">
              <a:buFontTx/>
              <a:buAutoNum type="arabicPeriod"/>
            </a:pPr>
            <a:endParaRPr lang="es-ES" altLang="en-US" sz="3000" kern="0" dirty="0"/>
          </a:p>
          <a:p>
            <a:pPr marL="514350" indent="-514350" algn="l">
              <a:buFontTx/>
              <a:buAutoNum type="arabicPeriod"/>
            </a:pPr>
            <a:endParaRPr lang="es-ES" altLang="en-US" sz="3000" kern="0" dirty="0"/>
          </a:p>
          <a:p>
            <a:pPr marL="514350" indent="-514350" algn="l">
              <a:buFontTx/>
              <a:buAutoNum type="arabicPeriod"/>
            </a:pPr>
            <a:endParaRPr lang="es-ES" altLang="en-US" sz="3000" kern="0" dirty="0"/>
          </a:p>
          <a:p>
            <a:pPr algn="l"/>
            <a:r>
              <a:rPr lang="es-ES" altLang="en-US" sz="2300" b="1" i="1" kern="0" dirty="0"/>
              <a:t>* El curso que no atiende el </a:t>
            </a:r>
            <a:r>
              <a:rPr lang="es-ES" altLang="en-US" sz="2300" b="1" i="1" kern="0" dirty="0" err="1"/>
              <a:t>kiosko</a:t>
            </a:r>
            <a:r>
              <a:rPr lang="es-ES" altLang="en-US" sz="2300" b="1" i="1" kern="0" dirty="0"/>
              <a:t> cancelará una multa de $50.000, si no llevan los productos para la venta, la multa también será de $50.000.- </a:t>
            </a:r>
            <a:r>
              <a:rPr lang="es-ES" altLang="en-US" sz="2300" b="1" i="1" kern="0" dirty="0" smtClean="0"/>
              <a:t>Los delegados de Deporte apoyan el día de la venta de su curso, su no participación implica una multa de $50.000.- </a:t>
            </a:r>
            <a:endParaRPr lang="es-ES" altLang="en-US" sz="2300" b="1" i="1" kern="0" dirty="0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ED9B738D-F594-1C2E-21F9-4B253C4065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9015" y="2895600"/>
            <a:ext cx="4863815" cy="2539067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xmlns="" id="{F010032B-50D9-FA87-B9B9-CEA719F846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87874" y="2895600"/>
            <a:ext cx="4589126" cy="2539067"/>
          </a:xfrm>
          <a:prstGeom prst="rect">
            <a:avLst/>
          </a:prstGeom>
        </p:spPr>
      </p:pic>
      <p:sp>
        <p:nvSpPr>
          <p:cNvPr id="18" name="Título 1">
            <a:extLst>
              <a:ext uri="{FF2B5EF4-FFF2-40B4-BE49-F238E27FC236}">
                <a16:creationId xmlns:a16="http://schemas.microsoft.com/office/drawing/2014/main" xmlns="" id="{438416CA-3F6E-738A-CD5A-8D8195FE4ED4}"/>
              </a:ext>
            </a:extLst>
          </p:cNvPr>
          <p:cNvSpPr txBox="1">
            <a:spLocks/>
          </p:cNvSpPr>
          <p:nvPr/>
        </p:nvSpPr>
        <p:spPr>
          <a:xfrm>
            <a:off x="990600" y="762000"/>
            <a:ext cx="10363200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 panose="020B0604020202020204"/>
                <a:ea typeface="+mj-ea"/>
                <a:cs typeface="Arial" panose="020B0604020202020204"/>
              </a:defRPr>
            </a:lvl1pPr>
          </a:lstStyle>
          <a:p>
            <a:pPr algn="ctr"/>
            <a:r>
              <a:rPr lang="es-ES" altLang="en-US" sz="3800" kern="0" dirty="0" smtClean="0"/>
              <a:t>3. </a:t>
            </a:r>
            <a:r>
              <a:rPr lang="es-ES" altLang="en-US" sz="3800" kern="0" dirty="0" err="1" smtClean="0"/>
              <a:t>Kiosko</a:t>
            </a:r>
            <a:r>
              <a:rPr lang="es-ES" altLang="en-US" sz="3800" kern="0" dirty="0" smtClean="0"/>
              <a:t> </a:t>
            </a:r>
            <a:r>
              <a:rPr lang="es-ES" altLang="en-US" sz="3800" kern="0" dirty="0" smtClean="0"/>
              <a:t>de Bienestar</a:t>
            </a:r>
            <a:endParaRPr lang="es-ES" altLang="en-US" sz="3800" kern="0" dirty="0"/>
          </a:p>
        </p:txBody>
      </p:sp>
    </p:spTree>
    <p:extLst>
      <p:ext uri="{BB962C8B-B14F-4D97-AF65-F5344CB8AC3E}">
        <p14:creationId xmlns:p14="http://schemas.microsoft.com/office/powerpoint/2010/main" val="315516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"/>
          </p:nvPr>
        </p:nvSpPr>
        <p:spPr>
          <a:xfrm>
            <a:off x="1355016" y="1724380"/>
            <a:ext cx="10227384" cy="461665"/>
          </a:xfrm>
        </p:spPr>
        <p:txBody>
          <a:bodyPr/>
          <a:lstStyle/>
          <a:p>
            <a:pPr algn="l"/>
            <a:r>
              <a:rPr lang="es-ES" altLang="en-US" sz="3000" dirty="0"/>
              <a:t> </a:t>
            </a:r>
          </a:p>
        </p:txBody>
      </p:sp>
      <p:grpSp>
        <p:nvGrpSpPr>
          <p:cNvPr id="4" name="object 3"/>
          <p:cNvGrpSpPr/>
          <p:nvPr/>
        </p:nvGrpSpPr>
        <p:grpSpPr>
          <a:xfrm>
            <a:off x="490727" y="187452"/>
            <a:ext cx="11367770" cy="1551940"/>
            <a:chOff x="490727" y="187452"/>
            <a:chExt cx="11367770" cy="1551940"/>
          </a:xfrm>
        </p:grpSpPr>
        <p:pic>
          <p:nvPicPr>
            <p:cNvPr id="5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0727" y="187452"/>
              <a:ext cx="1665732" cy="1551431"/>
            </a:xfrm>
            <a:prstGeom prst="rect">
              <a:avLst/>
            </a:prstGeom>
          </p:spPr>
        </p:pic>
        <p:pic>
          <p:nvPicPr>
            <p:cNvPr id="6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39171" y="187452"/>
              <a:ext cx="1719072" cy="1360932"/>
            </a:xfrm>
            <a:prstGeom prst="rect">
              <a:avLst/>
            </a:prstGeom>
          </p:spPr>
        </p:pic>
      </p:grpSp>
      <p:sp>
        <p:nvSpPr>
          <p:cNvPr id="16" name="Título 1">
            <a:extLst>
              <a:ext uri="{FF2B5EF4-FFF2-40B4-BE49-F238E27FC236}">
                <a16:creationId xmlns:a16="http://schemas.microsoft.com/office/drawing/2014/main" xmlns="" id="{1712AAFD-0079-C0E2-2CE3-CB4713C64D3F}"/>
              </a:ext>
            </a:extLst>
          </p:cNvPr>
          <p:cNvSpPr txBox="1">
            <a:spLocks/>
          </p:cNvSpPr>
          <p:nvPr/>
        </p:nvSpPr>
        <p:spPr>
          <a:xfrm>
            <a:off x="914400" y="963167"/>
            <a:ext cx="10439400" cy="11695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 panose="020B0604020202020204"/>
                <a:ea typeface="+mj-ea"/>
                <a:cs typeface="Arial" panose="020B0604020202020204"/>
              </a:defRPr>
            </a:lvl1pPr>
          </a:lstStyle>
          <a:p>
            <a:pPr algn="ctr"/>
            <a:r>
              <a:rPr lang="es-ES" altLang="en-US" sz="3800" kern="0" dirty="0" smtClean="0"/>
              <a:t>4. Calendario </a:t>
            </a:r>
            <a:r>
              <a:rPr lang="es-ES" altLang="en-US" sz="3800" kern="0" dirty="0" smtClean="0"/>
              <a:t>atención </a:t>
            </a:r>
            <a:r>
              <a:rPr lang="es-ES" altLang="en-US" sz="3800" kern="0" dirty="0" err="1" smtClean="0"/>
              <a:t>Kiosko</a:t>
            </a:r>
            <a:r>
              <a:rPr lang="es-ES" altLang="en-US" sz="3800" kern="0" dirty="0" smtClean="0"/>
              <a:t> </a:t>
            </a:r>
          </a:p>
          <a:p>
            <a:pPr algn="ctr"/>
            <a:r>
              <a:rPr lang="es-ES" altLang="en-US" sz="3800" kern="0" dirty="0" smtClean="0"/>
              <a:t>de </a:t>
            </a:r>
            <a:r>
              <a:rPr lang="es-ES" altLang="en-US" sz="3800" kern="0" dirty="0" smtClean="0"/>
              <a:t>Bienestar (1er. Semestre)</a:t>
            </a:r>
            <a:endParaRPr lang="es-ES" altLang="en-US" sz="3800" kern="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2362041"/>
            <a:ext cx="4114800" cy="419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63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"/>
          </p:nvPr>
        </p:nvSpPr>
        <p:spPr>
          <a:xfrm>
            <a:off x="1355016" y="1724380"/>
            <a:ext cx="10227384" cy="461665"/>
          </a:xfrm>
        </p:spPr>
        <p:txBody>
          <a:bodyPr/>
          <a:lstStyle/>
          <a:p>
            <a:pPr algn="l"/>
            <a:r>
              <a:rPr lang="es-ES" altLang="en-US" sz="3000" dirty="0"/>
              <a:t> </a:t>
            </a:r>
          </a:p>
        </p:txBody>
      </p:sp>
      <p:grpSp>
        <p:nvGrpSpPr>
          <p:cNvPr id="4" name="object 3"/>
          <p:cNvGrpSpPr/>
          <p:nvPr/>
        </p:nvGrpSpPr>
        <p:grpSpPr>
          <a:xfrm>
            <a:off x="490727" y="187452"/>
            <a:ext cx="11367770" cy="1551940"/>
            <a:chOff x="490727" y="187452"/>
            <a:chExt cx="11367770" cy="1551940"/>
          </a:xfrm>
        </p:grpSpPr>
        <p:pic>
          <p:nvPicPr>
            <p:cNvPr id="5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0727" y="187452"/>
              <a:ext cx="1665732" cy="1551431"/>
            </a:xfrm>
            <a:prstGeom prst="rect">
              <a:avLst/>
            </a:prstGeom>
          </p:spPr>
        </p:pic>
        <p:pic>
          <p:nvPicPr>
            <p:cNvPr id="6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39171" y="187452"/>
              <a:ext cx="1719072" cy="1360932"/>
            </a:xfrm>
            <a:prstGeom prst="rect">
              <a:avLst/>
            </a:prstGeom>
          </p:spPr>
        </p:pic>
      </p:grpSp>
      <p:sp>
        <p:nvSpPr>
          <p:cNvPr id="16" name="Título 1">
            <a:extLst>
              <a:ext uri="{FF2B5EF4-FFF2-40B4-BE49-F238E27FC236}">
                <a16:creationId xmlns:a16="http://schemas.microsoft.com/office/drawing/2014/main" xmlns="" id="{1712AAFD-0079-C0E2-2CE3-CB4713C64D3F}"/>
              </a:ext>
            </a:extLst>
          </p:cNvPr>
          <p:cNvSpPr txBox="1">
            <a:spLocks/>
          </p:cNvSpPr>
          <p:nvPr/>
        </p:nvSpPr>
        <p:spPr>
          <a:xfrm>
            <a:off x="990600" y="963167"/>
            <a:ext cx="10363200" cy="11695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 panose="020B0604020202020204"/>
                <a:ea typeface="+mj-ea"/>
                <a:cs typeface="Arial" panose="020B0604020202020204"/>
              </a:defRPr>
            </a:lvl1pPr>
          </a:lstStyle>
          <a:p>
            <a:pPr algn="ctr"/>
            <a:r>
              <a:rPr lang="es-ES" altLang="en-US" sz="3800" kern="0" dirty="0" smtClean="0"/>
              <a:t>4. Calendario </a:t>
            </a:r>
            <a:r>
              <a:rPr lang="es-ES" altLang="en-US" sz="3800" kern="0" dirty="0" smtClean="0"/>
              <a:t>atención </a:t>
            </a:r>
            <a:r>
              <a:rPr lang="es-ES" altLang="en-US" sz="3800" kern="0" dirty="0" err="1" smtClean="0"/>
              <a:t>Kiosko</a:t>
            </a:r>
            <a:r>
              <a:rPr lang="es-ES" altLang="en-US" sz="3800" kern="0" dirty="0" smtClean="0"/>
              <a:t> </a:t>
            </a:r>
          </a:p>
          <a:p>
            <a:pPr algn="ctr"/>
            <a:r>
              <a:rPr lang="es-ES" altLang="en-US" sz="3800" kern="0" dirty="0" smtClean="0"/>
              <a:t>de </a:t>
            </a:r>
            <a:r>
              <a:rPr lang="es-ES" altLang="en-US" sz="3800" kern="0" dirty="0" smtClean="0"/>
              <a:t>Bienestar (2° semestre)</a:t>
            </a:r>
            <a:endParaRPr lang="es-ES" altLang="en-US" sz="3800" kern="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2362041"/>
            <a:ext cx="4038600" cy="426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53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"/>
          </p:nvPr>
        </p:nvSpPr>
        <p:spPr>
          <a:xfrm>
            <a:off x="1355016" y="1724380"/>
            <a:ext cx="10227384" cy="461665"/>
          </a:xfrm>
        </p:spPr>
        <p:txBody>
          <a:bodyPr/>
          <a:lstStyle/>
          <a:p>
            <a:pPr algn="l"/>
            <a:r>
              <a:rPr lang="es-ES" altLang="en-US" sz="3000" dirty="0"/>
              <a:t>  </a:t>
            </a:r>
          </a:p>
        </p:txBody>
      </p:sp>
      <p:grpSp>
        <p:nvGrpSpPr>
          <p:cNvPr id="4" name="object 3"/>
          <p:cNvGrpSpPr/>
          <p:nvPr/>
        </p:nvGrpSpPr>
        <p:grpSpPr>
          <a:xfrm>
            <a:off x="490727" y="187452"/>
            <a:ext cx="11367770" cy="1551940"/>
            <a:chOff x="490727" y="187452"/>
            <a:chExt cx="11367770" cy="1551940"/>
          </a:xfrm>
        </p:grpSpPr>
        <p:pic>
          <p:nvPicPr>
            <p:cNvPr id="5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0727" y="187452"/>
              <a:ext cx="1665732" cy="1551431"/>
            </a:xfrm>
            <a:prstGeom prst="rect">
              <a:avLst/>
            </a:prstGeom>
          </p:spPr>
        </p:pic>
        <p:pic>
          <p:nvPicPr>
            <p:cNvPr id="6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39171" y="187452"/>
              <a:ext cx="1719072" cy="1360932"/>
            </a:xfrm>
            <a:prstGeom prst="rect">
              <a:avLst/>
            </a:prstGeom>
          </p:spPr>
        </p:pic>
      </p:grpSp>
      <p:sp>
        <p:nvSpPr>
          <p:cNvPr id="10" name="Subtítulo 2">
            <a:extLst>
              <a:ext uri="{FF2B5EF4-FFF2-40B4-BE49-F238E27FC236}">
                <a16:creationId xmlns:a16="http://schemas.microsoft.com/office/drawing/2014/main" xmlns="" id="{786031CC-8030-A49B-B0E2-53817DD3D9E2}"/>
              </a:ext>
            </a:extLst>
          </p:cNvPr>
          <p:cNvSpPr txBox="1">
            <a:spLocks/>
          </p:cNvSpPr>
          <p:nvPr/>
        </p:nvSpPr>
        <p:spPr>
          <a:xfrm>
            <a:off x="1812216" y="1784152"/>
            <a:ext cx="10227384" cy="50783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000" b="0" i="0">
                <a:solidFill>
                  <a:schemeClr val="tx1"/>
                </a:solidFill>
                <a:latin typeface="Calibri" panose="020F0502020204030204"/>
                <a:ea typeface="+mn-ea"/>
                <a:cs typeface="Calibri" panose="020F0502020204030204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AutoNum type="arabicPeriod"/>
            </a:pPr>
            <a:r>
              <a:rPr lang="es-ES" altLang="en-US" sz="3000" kern="0" dirty="0" smtClean="0"/>
              <a:t>La rifa de bienestar se entregará por familia. </a:t>
            </a:r>
          </a:p>
          <a:p>
            <a:pPr marL="514350" indent="-514350" algn="l">
              <a:buAutoNum type="arabicPeriod"/>
            </a:pPr>
            <a:r>
              <a:rPr lang="es-ES" altLang="en-US" sz="3000" kern="0" dirty="0" smtClean="0"/>
              <a:t>Valor de la rifa de bienestar $200 el número, con 10 números</a:t>
            </a:r>
          </a:p>
          <a:p>
            <a:pPr algn="l"/>
            <a:r>
              <a:rPr lang="es-ES" altLang="en-US" sz="3000" kern="0" dirty="0" smtClean="0"/>
              <a:t>en cada lista. Valor rifa $2000 por familia.- </a:t>
            </a:r>
          </a:p>
          <a:p>
            <a:pPr algn="l"/>
            <a:r>
              <a:rPr lang="es-ES" altLang="en-US" sz="3000" kern="0" dirty="0" smtClean="0"/>
              <a:t>3. Los premios se comprarán con los aportes entregados por curso ($10.000) más un aporte entregado por CEPAP. </a:t>
            </a:r>
          </a:p>
          <a:p>
            <a:pPr algn="l"/>
            <a:r>
              <a:rPr lang="es-ES" altLang="en-US" sz="3000" kern="0" dirty="0" smtClean="0"/>
              <a:t>4. Las rifas serán entregadas al delegado de bienestar de cada curso, el cual, debe hacerle entrega a sus apoderados en la reunión del mes de mayo. </a:t>
            </a:r>
          </a:p>
          <a:p>
            <a:pPr algn="l"/>
            <a:r>
              <a:rPr lang="es-ES" altLang="en-US" sz="3000" kern="0" dirty="0" smtClean="0"/>
              <a:t>5. Fecha de devolución de las rifas pagadas 25 de julio de 2023.</a:t>
            </a:r>
          </a:p>
          <a:p>
            <a:pPr algn="l"/>
            <a:r>
              <a:rPr lang="es-ES" altLang="en-US" sz="3000" kern="0" dirty="0" smtClean="0"/>
              <a:t>5. El sorteo se realizará el sábado 29 de julio de 2023.  </a:t>
            </a:r>
          </a:p>
          <a:p>
            <a:pPr algn="l"/>
            <a:endParaRPr lang="es-ES" altLang="en-US" sz="3000" kern="0" dirty="0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xmlns="" id="{DDE3B832-C399-F7E5-224E-6BD707E868C5}"/>
              </a:ext>
            </a:extLst>
          </p:cNvPr>
          <p:cNvSpPr txBox="1">
            <a:spLocks/>
          </p:cNvSpPr>
          <p:nvPr/>
        </p:nvSpPr>
        <p:spPr>
          <a:xfrm>
            <a:off x="990600" y="963167"/>
            <a:ext cx="10363200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 panose="020B0604020202020204"/>
                <a:ea typeface="+mj-ea"/>
                <a:cs typeface="Arial" panose="020B0604020202020204"/>
              </a:defRPr>
            </a:lvl1pPr>
          </a:lstStyle>
          <a:p>
            <a:pPr algn="ctr"/>
            <a:r>
              <a:rPr lang="es-ES" altLang="en-US" sz="3800" kern="0" dirty="0" smtClean="0"/>
              <a:t>5. Rifa </a:t>
            </a:r>
            <a:r>
              <a:rPr lang="es-ES" altLang="en-US" sz="3800" kern="0" dirty="0" smtClean="0"/>
              <a:t>de bienestar</a:t>
            </a:r>
            <a:endParaRPr lang="es-ES" altLang="en-US" sz="3800" kern="0" dirty="0"/>
          </a:p>
        </p:txBody>
      </p:sp>
    </p:spTree>
    <p:extLst>
      <p:ext uri="{BB962C8B-B14F-4D97-AF65-F5344CB8AC3E}">
        <p14:creationId xmlns:p14="http://schemas.microsoft.com/office/powerpoint/2010/main" val="352888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4"/>
          </p:nvPr>
        </p:nvSpPr>
        <p:spPr>
          <a:xfrm>
            <a:off x="1355016" y="1724380"/>
            <a:ext cx="10227384" cy="461665"/>
          </a:xfrm>
        </p:spPr>
        <p:txBody>
          <a:bodyPr/>
          <a:lstStyle/>
          <a:p>
            <a:pPr algn="l"/>
            <a:r>
              <a:rPr lang="es-ES" altLang="en-US" sz="3000" dirty="0"/>
              <a:t>  </a:t>
            </a:r>
          </a:p>
        </p:txBody>
      </p:sp>
      <p:grpSp>
        <p:nvGrpSpPr>
          <p:cNvPr id="4" name="object 3"/>
          <p:cNvGrpSpPr/>
          <p:nvPr/>
        </p:nvGrpSpPr>
        <p:grpSpPr>
          <a:xfrm>
            <a:off x="490727" y="187452"/>
            <a:ext cx="11367770" cy="1551940"/>
            <a:chOff x="490727" y="187452"/>
            <a:chExt cx="11367770" cy="1551940"/>
          </a:xfrm>
        </p:grpSpPr>
        <p:pic>
          <p:nvPicPr>
            <p:cNvPr id="5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0727" y="187452"/>
              <a:ext cx="1665732" cy="1551431"/>
            </a:xfrm>
            <a:prstGeom prst="rect">
              <a:avLst/>
            </a:prstGeom>
          </p:spPr>
        </p:pic>
        <p:pic>
          <p:nvPicPr>
            <p:cNvPr id="6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139171" y="187452"/>
              <a:ext cx="1719072" cy="1360932"/>
            </a:xfrm>
            <a:prstGeom prst="rect">
              <a:avLst/>
            </a:prstGeom>
          </p:spPr>
        </p:pic>
      </p:grpSp>
      <p:sp>
        <p:nvSpPr>
          <p:cNvPr id="10" name="Subtítulo 2">
            <a:extLst>
              <a:ext uri="{FF2B5EF4-FFF2-40B4-BE49-F238E27FC236}">
                <a16:creationId xmlns:a16="http://schemas.microsoft.com/office/drawing/2014/main" xmlns="" id="{786031CC-8030-A49B-B0E2-53817DD3D9E2}"/>
              </a:ext>
            </a:extLst>
          </p:cNvPr>
          <p:cNvSpPr txBox="1">
            <a:spLocks/>
          </p:cNvSpPr>
          <p:nvPr/>
        </p:nvSpPr>
        <p:spPr>
          <a:xfrm>
            <a:off x="1812216" y="1784152"/>
            <a:ext cx="10227384" cy="23083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000" b="0" i="0">
                <a:solidFill>
                  <a:schemeClr val="tx1"/>
                </a:solidFill>
                <a:latin typeface="Calibri" panose="020F0502020204030204"/>
                <a:ea typeface="+mn-ea"/>
                <a:cs typeface="Calibri" panose="020F0502020204030204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altLang="en-US" sz="3000" kern="0" dirty="0" smtClean="0"/>
              <a:t>El día de la Peña Folclórica, los delegados de Bienestar, atienden el Stand de Bienestar que corresponde al Salón de té. </a:t>
            </a:r>
          </a:p>
          <a:p>
            <a:pPr algn="l"/>
            <a:r>
              <a:rPr lang="es-ES" altLang="en-US" sz="3000" kern="0" dirty="0" smtClean="0"/>
              <a:t>Venta de café, té, pasteles y dulces </a:t>
            </a:r>
          </a:p>
          <a:p>
            <a:pPr algn="l"/>
            <a:endParaRPr lang="es-ES" altLang="en-US" sz="3000" kern="0" dirty="0"/>
          </a:p>
          <a:p>
            <a:pPr algn="l"/>
            <a:r>
              <a:rPr lang="es-ES" altLang="en-US" sz="3000" kern="0" dirty="0" smtClean="0"/>
              <a:t>Histórico MONTO DE VENTA </a:t>
            </a:r>
            <a:endParaRPr lang="es-ES" altLang="en-US" sz="3000" kern="0" dirty="0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xmlns="" id="{DDE3B832-C399-F7E5-224E-6BD707E868C5}"/>
              </a:ext>
            </a:extLst>
          </p:cNvPr>
          <p:cNvSpPr txBox="1">
            <a:spLocks/>
          </p:cNvSpPr>
          <p:nvPr/>
        </p:nvSpPr>
        <p:spPr>
          <a:xfrm>
            <a:off x="990600" y="963167"/>
            <a:ext cx="10363200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 panose="020B0604020202020204"/>
                <a:ea typeface="+mj-ea"/>
                <a:cs typeface="Arial" panose="020B0604020202020204"/>
              </a:defRPr>
            </a:lvl1pPr>
          </a:lstStyle>
          <a:p>
            <a:pPr algn="ctr"/>
            <a:r>
              <a:rPr lang="es-ES" altLang="en-US" sz="3800" kern="0" dirty="0" smtClean="0"/>
              <a:t>6. Stand en Peña Folclórica</a:t>
            </a:r>
            <a:endParaRPr lang="es-ES" altLang="en-US" sz="3800" kern="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1315" y="4495800"/>
            <a:ext cx="9077325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10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580</Words>
  <Application>Microsoft Office PowerPoint</Application>
  <PresentationFormat>Panorámica</PresentationFormat>
  <Paragraphs>72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1° REUNION  DELEGADOS BIENESTAR </vt:lpstr>
      <vt:lpstr>Temario</vt:lpstr>
      <vt:lpstr>1. Función de Equipo de Bienestar </vt:lpstr>
      <vt:lpstr>2. Financiamiento Bienestar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APOYO RIFAS A BENEFICIO Nataly Garrido y Familia Leyton 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RIFA DE BIENESTAR 2022</dc:title>
  <dc:creator>Angelina Andrea Alvarado Franco</dc:creator>
  <cp:lastModifiedBy>Cuenta Microsoft</cp:lastModifiedBy>
  <cp:revision>39</cp:revision>
  <dcterms:created xsi:type="dcterms:W3CDTF">2022-05-30T15:23:00Z</dcterms:created>
  <dcterms:modified xsi:type="dcterms:W3CDTF">2023-04-08T17:22:35Z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2022-05-24T04:00:00Z</vt:filetime>
  </property>
  <property fmtid="{D5CDD505-2E9C-101B-9397-08002B2CF9AE}" pid="3" name="Creator">
    <vt:lpwstr>WPS Presentation</vt:lpwstr>
  </property>
  <property fmtid="{D5CDD505-2E9C-101B-9397-08002B2CF9AE}" pid="4" name="LastSaved">
    <vt:filetime>2022-05-29T04:00:00Z</vt:filetime>
  </property>
  <property fmtid="{D5CDD505-2E9C-101B-9397-08002B2CF9AE}" pid="5" name="ICV">
    <vt:lpwstr>0E910ADF9CDF440B928809E7C8A6CA61</vt:lpwstr>
  </property>
  <property fmtid="{D5CDD505-2E9C-101B-9397-08002B2CF9AE}" pid="6" name="KSOProductBuildVer">
    <vt:lpwstr>3082-11.2.0.11156</vt:lpwstr>
  </property>
</Properties>
</file>